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Raleway Thin" charset="0"/>
      <p:bold r:id="rId17"/>
      <p:boldItalic r:id="rId18"/>
    </p:embeddedFont>
    <p:embeddedFont>
      <p:font typeface="Raleway" charset="0"/>
      <p:regular r:id="rId19"/>
      <p:bold r:id="rId20"/>
      <p:italic r:id="rId21"/>
      <p:boldItalic r:id="rId22"/>
    </p:embeddedFont>
    <p:embeddedFont>
      <p:font typeface="Lato"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eg>
</file>

<file path=ppt/media/image12.png>
</file>

<file path=ppt/media/image2.jpeg>
</file>

<file path=ppt/media/image3.png>
</file>

<file path=ppt/media/image4.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903233e63b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903233e63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903233e63b_1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903233e63b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8fd519b8a2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8fd519b8a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8fd519be67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8fd519be67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d9c67055b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d9c67055b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d9c67055b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d9c67055b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51622d55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51d9112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highlight>
                  <a:srgbClr val="FFFFFF"/>
                </a:highlight>
              </a:rPr>
              <a:t>In the mid to late 1980's, there was a big push to put a warning label on records and CD's that were deemed 'explicit' and had suggestive or 'satanic' lyrics. This was supposed to help parents monitor the music their children were buying. I propose it had the opposite effect. Albums and music with explicit lyrics and images were more popular after the mid to late 1980's.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d9c67055b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d9c67055b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5430e6bdd_5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5430e6bdd_5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000000"/>
              </a:buClr>
              <a:buSzPts val="1200"/>
              <a:buFont typeface="Lato"/>
              <a:buChar char="➔"/>
            </a:pPr>
            <a:r>
              <a:rPr lang="en" sz="1200">
                <a:latin typeface="Lato"/>
                <a:ea typeface="Lato"/>
                <a:cs typeface="Lato"/>
                <a:sym typeface="Lato"/>
              </a:rPr>
              <a:t>My determination of a single genre for each song is accurate</a:t>
            </a:r>
            <a:endParaRPr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8fd519b8a2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8fd519b8a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000000"/>
              </a:buClr>
              <a:buSzPts val="1200"/>
              <a:buFont typeface="Lato"/>
              <a:buChar char="➔"/>
            </a:pPr>
            <a:r>
              <a:rPr lang="en" sz="1200">
                <a:latin typeface="Lato"/>
                <a:ea typeface="Lato"/>
                <a:cs typeface="Lato"/>
                <a:sym typeface="Lato"/>
              </a:rPr>
              <a:t>My determination of a single genre for each song is accurate</a:t>
            </a:r>
            <a:endParaRPr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d9c67055b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d9c67055b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903233e63b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903233e63b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903233e63b_1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903233e63b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82"/>
        <p:cNvGrpSpPr/>
        <p:nvPr/>
      </p:nvGrpSpPr>
      <p:grpSpPr>
        <a:xfrm>
          <a:off x="0" y="0"/>
          <a:ext cx="0" cy="0"/>
          <a:chOff x="0" y="0"/>
          <a:chExt cx="0" cy="0"/>
        </a:xfrm>
      </p:grpSpPr>
      <p:pic>
        <p:nvPicPr>
          <p:cNvPr id="83" name="Google Shape;83;p13"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84" name="Google Shape;84;p13"/>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13"/>
          <p:cNvGrpSpPr/>
          <p:nvPr/>
        </p:nvGrpSpPr>
        <p:grpSpPr>
          <a:xfrm>
            <a:off x="830392" y="1191256"/>
            <a:ext cx="745763" cy="45826"/>
            <a:chOff x="4580561" y="2589004"/>
            <a:chExt cx="1064464" cy="25200"/>
          </a:xfrm>
        </p:grpSpPr>
        <p:sp>
          <p:nvSpPr>
            <p:cNvPr id="86" name="Google Shape;86;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89" name="Google Shape;89;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90" name="Google Shape;90;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1" name="Google Shape;91;p13"/>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13.xml"/><Relationship Id="rId5" Type="http://schemas.openxmlformats.org/officeDocument/2006/relationships/slide" Target="slide7.xml"/><Relationship Id="rId4" Type="http://schemas.openxmlformats.org/officeDocument/2006/relationships/slide" Target="slide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s://data.world/kcmillersean/billboard-hot-100-1958-2017"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6.jpe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A86E8"/>
        </a:solidFill>
        <a:effectLst/>
      </p:bgPr>
    </p:bg>
    <p:spTree>
      <p:nvGrpSpPr>
        <p:cNvPr id="1" name="Shape 95"/>
        <p:cNvGrpSpPr/>
        <p:nvPr/>
      </p:nvGrpSpPr>
      <p:grpSpPr>
        <a:xfrm>
          <a:off x="0" y="0"/>
          <a:ext cx="0" cy="0"/>
          <a:chOff x="0" y="0"/>
          <a:chExt cx="0" cy="0"/>
        </a:xfrm>
      </p:grpSpPr>
      <p:sp>
        <p:nvSpPr>
          <p:cNvPr id="96" name="Google Shape;96;p14"/>
          <p:cNvSpPr txBox="1">
            <a:spLocks noGrp="1"/>
          </p:cNvSpPr>
          <p:nvPr>
            <p:ph type="ctrTitle"/>
          </p:nvPr>
        </p:nvSpPr>
        <p:spPr>
          <a:xfrm>
            <a:off x="-150" y="1322450"/>
            <a:ext cx="9144000" cy="198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300" b="0">
                <a:latin typeface="Raleway Thin"/>
                <a:ea typeface="Raleway Thin"/>
                <a:cs typeface="Raleway Thin"/>
                <a:sym typeface="Raleway Thin"/>
              </a:rPr>
              <a:t>The PMRC Effects on Music Popularity</a:t>
            </a:r>
            <a:endParaRPr sz="5300" b="0">
              <a:latin typeface="Raleway Thin"/>
              <a:ea typeface="Raleway Thin"/>
              <a:cs typeface="Raleway Thin"/>
              <a:sym typeface="Raleway Thin"/>
            </a:endParaRPr>
          </a:p>
        </p:txBody>
      </p:sp>
      <p:sp>
        <p:nvSpPr>
          <p:cNvPr id="97" name="Google Shape;97;p14"/>
          <p:cNvSpPr txBox="1">
            <a:spLocks noGrp="1"/>
          </p:cNvSpPr>
          <p:nvPr>
            <p:ph type="subTitle" idx="1"/>
          </p:nvPr>
        </p:nvSpPr>
        <p:spPr>
          <a:xfrm>
            <a:off x="729600" y="3401500"/>
            <a:ext cx="37878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14"/>
          <p:cNvSpPr txBox="1"/>
          <p:nvPr/>
        </p:nvSpPr>
        <p:spPr>
          <a:xfrm>
            <a:off x="0" y="0"/>
            <a:ext cx="9144000" cy="503400"/>
          </a:xfrm>
          <a:prstGeom prst="rect">
            <a:avLst/>
          </a:prstGeom>
          <a:solidFill>
            <a:srgbClr val="4A86E8"/>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2"/>
        <p:cNvGrpSpPr/>
        <p:nvPr/>
      </p:nvGrpSpPr>
      <p:grpSpPr>
        <a:xfrm>
          <a:off x="0" y="0"/>
          <a:ext cx="0" cy="0"/>
          <a:chOff x="0" y="0"/>
          <a:chExt cx="0" cy="0"/>
        </a:xfrm>
      </p:grpSpPr>
      <p:sp>
        <p:nvSpPr>
          <p:cNvPr id="163" name="Google Shape;163;p23"/>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64" name="Google Shape;164;p23"/>
          <p:cNvSpPr txBox="1">
            <a:spLocks noGrp="1"/>
          </p:cNvSpPr>
          <p:nvPr>
            <p:ph type="title" idx="4294967295"/>
          </p:nvPr>
        </p:nvSpPr>
        <p:spPr>
          <a:xfrm>
            <a:off x="367850" y="4704200"/>
            <a:ext cx="7058100" cy="4821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rPr>
              <a:t> </a:t>
            </a:r>
            <a:endParaRPr sz="2000">
              <a:solidFill>
                <a:schemeClr val="lt1"/>
              </a:solidFill>
            </a:endParaRPr>
          </a:p>
        </p:txBody>
      </p:sp>
      <p:pic>
        <p:nvPicPr>
          <p:cNvPr id="165" name="Google Shape;165;p23"/>
          <p:cNvPicPr preferRelativeResize="0"/>
          <p:nvPr/>
        </p:nvPicPr>
        <p:blipFill>
          <a:blip r:embed="rId3">
            <a:alphaModFix/>
          </a:blip>
          <a:stretch>
            <a:fillRect/>
          </a:stretch>
        </p:blipFill>
        <p:spPr>
          <a:xfrm>
            <a:off x="1500200" y="482100"/>
            <a:ext cx="6143601" cy="4095775"/>
          </a:xfrm>
          <a:prstGeom prst="rect">
            <a:avLst/>
          </a:prstGeom>
          <a:noFill/>
          <a:ln>
            <a:noFill/>
          </a:ln>
        </p:spPr>
      </p:pic>
      <p:sp>
        <p:nvSpPr>
          <p:cNvPr id="166" name="Google Shape;166;p23"/>
          <p:cNvSpPr txBox="1"/>
          <p:nvPr/>
        </p:nvSpPr>
        <p:spPr>
          <a:xfrm>
            <a:off x="0" y="0"/>
            <a:ext cx="9144000" cy="4821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000"/>
              </a:spcAft>
              <a:buNone/>
            </a:pPr>
            <a:r>
              <a:rPr lang="en" sz="2000" b="1">
                <a:solidFill>
                  <a:srgbClr val="FFFFFF"/>
                </a:solidFill>
                <a:latin typeface="Lato"/>
                <a:ea typeface="Lato"/>
                <a:cs typeface="Lato"/>
                <a:sym typeface="Lato"/>
              </a:rPr>
              <a:t>No significant difference in Hot 100 ranking between genres</a:t>
            </a:r>
            <a:endParaRPr sz="2000" b="1">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0"/>
        <p:cNvGrpSpPr/>
        <p:nvPr/>
      </p:nvGrpSpPr>
      <p:grpSpPr>
        <a:xfrm>
          <a:off x="0" y="0"/>
          <a:ext cx="0" cy="0"/>
          <a:chOff x="0" y="0"/>
          <a:chExt cx="0" cy="0"/>
        </a:xfrm>
      </p:grpSpPr>
      <p:sp>
        <p:nvSpPr>
          <p:cNvPr id="171" name="Google Shape;171;p24"/>
          <p:cNvSpPr txBox="1">
            <a:spLocks noGrp="1"/>
          </p:cNvSpPr>
          <p:nvPr>
            <p:ph type="title"/>
          </p:nvPr>
        </p:nvSpPr>
        <p:spPr>
          <a:xfrm>
            <a:off x="642950" y="1334350"/>
            <a:ext cx="8501100" cy="38091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endParaRPr sz="900"/>
          </a:p>
          <a:p>
            <a:pPr marL="457200" lvl="0" indent="-342900" algn="l" rtl="0">
              <a:lnSpc>
                <a:spcPct val="115000"/>
              </a:lnSpc>
              <a:spcBef>
                <a:spcPts val="0"/>
              </a:spcBef>
              <a:spcAft>
                <a:spcPts val="0"/>
              </a:spcAft>
              <a:buClr>
                <a:srgbClr val="FFFFFF"/>
              </a:buClr>
              <a:buSzPts val="1800"/>
              <a:buFont typeface="Lato"/>
              <a:buChar char="●"/>
            </a:pPr>
            <a:r>
              <a:rPr lang="en" sz="1800" b="0">
                <a:solidFill>
                  <a:srgbClr val="FFFFFF"/>
                </a:solidFill>
                <a:latin typeface="Lato"/>
                <a:ea typeface="Lato"/>
                <a:cs typeface="Lato"/>
                <a:sym typeface="Lato"/>
              </a:rPr>
              <a:t>The popularity of the songs in each of the genre groups by year was not normalized, so I used the Kruskal-Wallis and Mann-Whitney U tests to test my null hypothesis 1</a:t>
            </a:r>
            <a:endParaRPr sz="18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a:latin typeface="Lato"/>
                <a:ea typeface="Lato"/>
                <a:cs typeface="Lato"/>
                <a:sym typeface="Lato"/>
              </a:rPr>
              <a:t>The number of explicit vs not explicit songs by year was not normalized, so I used the Kruskal-Wallis and Mann-Whitney U tests to test my null hypothesis 2</a:t>
            </a:r>
            <a:endParaRPr sz="18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u="sng">
                <a:solidFill>
                  <a:srgbClr val="FFFFFF"/>
                </a:solidFill>
                <a:latin typeface="Lato"/>
                <a:ea typeface="Lato"/>
                <a:cs typeface="Lato"/>
                <a:sym typeface="Lato"/>
              </a:rPr>
              <a:t>Hot 100 lists</a:t>
            </a:r>
            <a:r>
              <a:rPr lang="en" sz="1800" b="0">
                <a:solidFill>
                  <a:srgbClr val="FFFFFF"/>
                </a:solidFill>
                <a:latin typeface="Lato"/>
                <a:ea typeface="Lato"/>
                <a:cs typeface="Lato"/>
                <a:sym typeface="Lato"/>
              </a:rPr>
              <a:t> - With 95% confidence, the popularity of rap, hip-hop and metal music increased dramatically after 1985, while pop and country stayed relatively steady</a:t>
            </a:r>
            <a:endParaRPr sz="18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u="sng">
                <a:solidFill>
                  <a:srgbClr val="FFFFFF"/>
                </a:solidFill>
                <a:latin typeface="Lato"/>
                <a:ea typeface="Lato"/>
                <a:cs typeface="Lato"/>
                <a:sym typeface="Lato"/>
              </a:rPr>
              <a:t>Spotify</a:t>
            </a:r>
            <a:r>
              <a:rPr lang="en" sz="1800" b="0">
                <a:solidFill>
                  <a:srgbClr val="FFFFFF"/>
                </a:solidFill>
                <a:latin typeface="Lato"/>
                <a:ea typeface="Lato"/>
                <a:cs typeface="Lato"/>
                <a:sym typeface="Lato"/>
              </a:rPr>
              <a:t> - With 95% confidence, explicit music as defined by Spotify became significantly more popular after 1985</a:t>
            </a:r>
            <a:endParaRPr sz="2000">
              <a:solidFill>
                <a:srgbClr val="FFFFFF"/>
              </a:solidFill>
              <a:latin typeface="Lato"/>
              <a:ea typeface="Lato"/>
              <a:cs typeface="Lato"/>
              <a:sym typeface="Lato"/>
            </a:endParaRPr>
          </a:p>
        </p:txBody>
      </p:sp>
      <p:sp>
        <p:nvSpPr>
          <p:cNvPr id="172" name="Google Shape;172;p24"/>
          <p:cNvSpPr txBox="1"/>
          <p:nvPr/>
        </p:nvSpPr>
        <p:spPr>
          <a:xfrm>
            <a:off x="787325" y="332175"/>
            <a:ext cx="4157700" cy="7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0" b="1">
                <a:solidFill>
                  <a:schemeClr val="lt1"/>
                </a:solidFill>
                <a:latin typeface="Raleway"/>
                <a:ea typeface="Raleway"/>
                <a:cs typeface="Raleway"/>
                <a:sym typeface="Raleway"/>
              </a:rPr>
              <a:t>Analysis Details</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6"/>
        <p:cNvGrpSpPr/>
        <p:nvPr/>
      </p:nvGrpSpPr>
      <p:grpSpPr>
        <a:xfrm>
          <a:off x="0" y="0"/>
          <a:ext cx="0" cy="0"/>
          <a:chOff x="0" y="0"/>
          <a:chExt cx="0" cy="0"/>
        </a:xfrm>
      </p:grpSpPr>
      <p:sp>
        <p:nvSpPr>
          <p:cNvPr id="177" name="Google Shape;177;p25"/>
          <p:cNvSpPr txBox="1">
            <a:spLocks noGrp="1"/>
          </p:cNvSpPr>
          <p:nvPr>
            <p:ph type="title"/>
          </p:nvPr>
        </p:nvSpPr>
        <p:spPr>
          <a:xfrm>
            <a:off x="642900" y="1264450"/>
            <a:ext cx="8501100" cy="36432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endParaRPr sz="900"/>
          </a:p>
          <a:p>
            <a:pPr marL="457200" lvl="0" indent="-342900" algn="l" rtl="0">
              <a:lnSpc>
                <a:spcPct val="115000"/>
              </a:lnSpc>
              <a:spcBef>
                <a:spcPts val="0"/>
              </a:spcBef>
              <a:spcAft>
                <a:spcPts val="0"/>
              </a:spcAft>
              <a:buClr>
                <a:srgbClr val="FFFFFF"/>
              </a:buClr>
              <a:buSzPts val="1800"/>
              <a:buFont typeface="Lato"/>
              <a:buChar char="●"/>
            </a:pPr>
            <a:r>
              <a:rPr lang="en" sz="1800" b="0">
                <a:solidFill>
                  <a:srgbClr val="FFFFFF"/>
                </a:solidFill>
                <a:latin typeface="Lato"/>
                <a:ea typeface="Lato"/>
                <a:cs typeface="Lato"/>
                <a:sym typeface="Lato"/>
              </a:rPr>
              <a:t>The stakeholders who would benefit from this research would be record label executives, band managers, and the performers themselves.</a:t>
            </a:r>
            <a:endParaRPr sz="1800" b="0">
              <a:solidFill>
                <a:srgbClr val="FFFFFF"/>
              </a:solidFill>
              <a:latin typeface="Lato"/>
              <a:ea typeface="Lato"/>
              <a:cs typeface="Lato"/>
              <a:sym typeface="Lato"/>
            </a:endParaRPr>
          </a:p>
          <a:p>
            <a:pPr marL="457200" lvl="0" indent="0" algn="l" rtl="0">
              <a:lnSpc>
                <a:spcPct val="115000"/>
              </a:lnSpc>
              <a:spcBef>
                <a:spcPts val="0"/>
              </a:spcBef>
              <a:spcAft>
                <a:spcPts val="0"/>
              </a:spcAft>
              <a:buNone/>
            </a:pPr>
            <a:endParaRPr sz="5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a:solidFill>
                  <a:srgbClr val="FFFFFF"/>
                </a:solidFill>
                <a:latin typeface="Lato"/>
                <a:ea typeface="Lato"/>
                <a:cs typeface="Lato"/>
                <a:sym typeface="Lato"/>
              </a:rPr>
              <a:t>It would give them insight into what is popular at a certain point in time.</a:t>
            </a:r>
            <a:endParaRPr sz="1800" b="0">
              <a:solidFill>
                <a:srgbClr val="FFFFFF"/>
              </a:solidFill>
              <a:latin typeface="Lato"/>
              <a:ea typeface="Lato"/>
              <a:cs typeface="Lato"/>
              <a:sym typeface="Lato"/>
            </a:endParaRPr>
          </a:p>
          <a:p>
            <a:pPr marL="457200" lvl="0" indent="0" algn="l" rtl="0">
              <a:lnSpc>
                <a:spcPct val="115000"/>
              </a:lnSpc>
              <a:spcBef>
                <a:spcPts val="0"/>
              </a:spcBef>
              <a:spcAft>
                <a:spcPts val="0"/>
              </a:spcAft>
              <a:buNone/>
            </a:pPr>
            <a:endParaRPr sz="5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a:solidFill>
                  <a:srgbClr val="FFFFFF"/>
                </a:solidFill>
                <a:latin typeface="Lato"/>
                <a:ea typeface="Lato"/>
                <a:cs typeface="Lato"/>
                <a:sym typeface="Lato"/>
              </a:rPr>
              <a:t>Record label executives could sign performers and bands that make music that is more popular, and increase their profits</a:t>
            </a:r>
            <a:endParaRPr sz="1800" b="0">
              <a:solidFill>
                <a:srgbClr val="FFFFFF"/>
              </a:solidFill>
              <a:latin typeface="Lato"/>
              <a:ea typeface="Lato"/>
              <a:cs typeface="Lato"/>
              <a:sym typeface="Lato"/>
            </a:endParaRPr>
          </a:p>
          <a:p>
            <a:pPr marL="457200" lvl="0" indent="0" algn="l" rtl="0">
              <a:lnSpc>
                <a:spcPct val="115000"/>
              </a:lnSpc>
              <a:spcBef>
                <a:spcPts val="0"/>
              </a:spcBef>
              <a:spcAft>
                <a:spcPts val="0"/>
              </a:spcAft>
              <a:buNone/>
            </a:pPr>
            <a:endParaRPr sz="5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a:solidFill>
                  <a:srgbClr val="FFFFFF"/>
                </a:solidFill>
                <a:latin typeface="Lato"/>
                <a:ea typeface="Lato"/>
                <a:cs typeface="Lato"/>
                <a:sym typeface="Lato"/>
              </a:rPr>
              <a:t>Band managers and performers could focus on more popular music to increase their profits as well</a:t>
            </a:r>
            <a:endParaRPr sz="1800" b="0">
              <a:solidFill>
                <a:srgbClr val="FFFFFF"/>
              </a:solidFill>
              <a:latin typeface="Lato"/>
              <a:ea typeface="Lato"/>
              <a:cs typeface="Lato"/>
              <a:sym typeface="Lato"/>
            </a:endParaRPr>
          </a:p>
          <a:p>
            <a:pPr marL="457200" lvl="0" indent="0" algn="l" rtl="0">
              <a:lnSpc>
                <a:spcPct val="115000"/>
              </a:lnSpc>
              <a:spcBef>
                <a:spcPts val="0"/>
              </a:spcBef>
              <a:spcAft>
                <a:spcPts val="0"/>
              </a:spcAft>
              <a:buNone/>
            </a:pPr>
            <a:endParaRPr sz="500" b="0">
              <a:solidFill>
                <a:srgbClr val="FFFFFF"/>
              </a:solidFill>
              <a:latin typeface="Lato"/>
              <a:ea typeface="Lato"/>
              <a:cs typeface="Lato"/>
              <a:sym typeface="Lato"/>
            </a:endParaRPr>
          </a:p>
          <a:p>
            <a:pPr marL="457200" lvl="0" indent="-342900" algn="l" rtl="0">
              <a:lnSpc>
                <a:spcPct val="115000"/>
              </a:lnSpc>
              <a:spcBef>
                <a:spcPts val="0"/>
              </a:spcBef>
              <a:spcAft>
                <a:spcPts val="0"/>
              </a:spcAft>
              <a:buClr>
                <a:srgbClr val="FFFFFF"/>
              </a:buClr>
              <a:buSzPts val="1800"/>
              <a:buFont typeface="Lato"/>
              <a:buChar char="●"/>
            </a:pPr>
            <a:r>
              <a:rPr lang="en" sz="1800" b="0">
                <a:solidFill>
                  <a:srgbClr val="FFFFFF"/>
                </a:solidFill>
                <a:latin typeface="Lato"/>
                <a:ea typeface="Lato"/>
                <a:cs typeface="Lato"/>
                <a:sym typeface="Lato"/>
              </a:rPr>
              <a:t>This research is very interesting to me because I love music and I am against the censorship of music.  Seeing explicit music become more popular after an attempt on censorship is very satisfying.</a:t>
            </a:r>
            <a:endParaRPr sz="1800" b="0">
              <a:solidFill>
                <a:srgbClr val="FFFFFF"/>
              </a:solidFill>
              <a:latin typeface="Lato"/>
              <a:ea typeface="Lato"/>
              <a:cs typeface="Lato"/>
              <a:sym typeface="Lato"/>
            </a:endParaRPr>
          </a:p>
        </p:txBody>
      </p:sp>
      <p:sp>
        <p:nvSpPr>
          <p:cNvPr id="178" name="Google Shape;178;p25"/>
          <p:cNvSpPr txBox="1"/>
          <p:nvPr/>
        </p:nvSpPr>
        <p:spPr>
          <a:xfrm>
            <a:off x="787325" y="332175"/>
            <a:ext cx="4157700" cy="7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0" b="1">
                <a:solidFill>
                  <a:schemeClr val="lt1"/>
                </a:solidFill>
                <a:latin typeface="Raleway"/>
                <a:ea typeface="Raleway"/>
                <a:cs typeface="Raleway"/>
                <a:sym typeface="Raleway"/>
              </a:rPr>
              <a:t>Stakeholders</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729450" y="1322450"/>
            <a:ext cx="7688400" cy="344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a:p>
          <a:p>
            <a:pPr marL="457200" lvl="0" indent="-355600" algn="l" rtl="0">
              <a:lnSpc>
                <a:spcPct val="115000"/>
              </a:lnSpc>
              <a:spcBef>
                <a:spcPts val="0"/>
              </a:spcBef>
              <a:spcAft>
                <a:spcPts val="0"/>
              </a:spcAft>
              <a:buClr>
                <a:srgbClr val="FFFFFF"/>
              </a:buClr>
              <a:buSzPts val="2000"/>
              <a:buFont typeface="Lato"/>
              <a:buChar char="●"/>
            </a:pPr>
            <a:r>
              <a:rPr lang="en" sz="2000" b="0">
                <a:solidFill>
                  <a:srgbClr val="FFFFFF"/>
                </a:solidFill>
                <a:latin typeface="Lato"/>
                <a:ea typeface="Lato"/>
                <a:cs typeface="Lato"/>
                <a:sym typeface="Lato"/>
              </a:rPr>
              <a:t>Explicit music became significantly more popular after the PMRC was formed in 1985</a:t>
            </a:r>
            <a:endParaRPr sz="2000" b="0">
              <a:solidFill>
                <a:srgbClr val="FFFFFF"/>
              </a:solidFill>
              <a:latin typeface="Lato"/>
              <a:ea typeface="Lato"/>
              <a:cs typeface="Lato"/>
              <a:sym typeface="Lato"/>
            </a:endParaRPr>
          </a:p>
          <a:p>
            <a:pPr marL="457200" lvl="0" indent="-355600" algn="l" rtl="0">
              <a:lnSpc>
                <a:spcPct val="115000"/>
              </a:lnSpc>
              <a:spcBef>
                <a:spcPts val="0"/>
              </a:spcBef>
              <a:spcAft>
                <a:spcPts val="0"/>
              </a:spcAft>
              <a:buClr>
                <a:srgbClr val="FFFFFF"/>
              </a:buClr>
              <a:buSzPts val="2000"/>
              <a:buFont typeface="Lato"/>
              <a:buChar char="●"/>
            </a:pPr>
            <a:r>
              <a:rPr lang="en" sz="2000" b="0">
                <a:solidFill>
                  <a:srgbClr val="FFFFFF"/>
                </a:solidFill>
                <a:latin typeface="Lato"/>
                <a:ea typeface="Lato"/>
                <a:cs typeface="Lato"/>
                <a:sym typeface="Lato"/>
              </a:rPr>
              <a:t>Rap and Hip-Hop are more explicit on average than other types of music, especially after 1985</a:t>
            </a:r>
            <a:endParaRPr sz="2000" b="0">
              <a:solidFill>
                <a:srgbClr val="FFFFFF"/>
              </a:solidFill>
              <a:latin typeface="Lato"/>
              <a:ea typeface="Lato"/>
              <a:cs typeface="Lato"/>
              <a:sym typeface="Lato"/>
            </a:endParaRPr>
          </a:p>
          <a:p>
            <a:pPr marL="457200" lvl="0" indent="-355600" algn="l" rtl="0">
              <a:lnSpc>
                <a:spcPct val="115000"/>
              </a:lnSpc>
              <a:spcBef>
                <a:spcPts val="0"/>
              </a:spcBef>
              <a:spcAft>
                <a:spcPts val="0"/>
              </a:spcAft>
              <a:buClr>
                <a:srgbClr val="FFFFFF"/>
              </a:buClr>
              <a:buSzPts val="2000"/>
              <a:buFont typeface="Lato"/>
              <a:buChar char="●"/>
            </a:pPr>
            <a:r>
              <a:rPr lang="en" sz="2000" b="0">
                <a:solidFill>
                  <a:srgbClr val="FFFFFF"/>
                </a:solidFill>
                <a:latin typeface="Lato"/>
                <a:ea typeface="Lato"/>
                <a:cs typeface="Lato"/>
                <a:sym typeface="Lato"/>
              </a:rPr>
              <a:t>Because explicit music is more popular after 1985,  sales of explicit music have significantly increased since then</a:t>
            </a:r>
            <a:endParaRPr sz="4700">
              <a:solidFill>
                <a:srgbClr val="FFFFFF"/>
              </a:solidFill>
            </a:endParaRPr>
          </a:p>
        </p:txBody>
      </p:sp>
      <p:sp>
        <p:nvSpPr>
          <p:cNvPr id="184" name="Google Shape;184;p26"/>
          <p:cNvSpPr txBox="1"/>
          <p:nvPr/>
        </p:nvSpPr>
        <p:spPr>
          <a:xfrm>
            <a:off x="729450" y="375075"/>
            <a:ext cx="3429000" cy="72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0" b="1">
                <a:solidFill>
                  <a:schemeClr val="lt1"/>
                </a:solidFill>
                <a:latin typeface="Raleway"/>
                <a:ea typeface="Raleway"/>
                <a:cs typeface="Raleway"/>
                <a:sym typeface="Raleway"/>
              </a:rPr>
              <a:t>Conclusions</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7"/>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a:t>Questions?</a:t>
            </a:r>
            <a:endParaRPr sz="4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729450" y="1322450"/>
            <a:ext cx="2859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Outline</a:t>
            </a:r>
            <a:endParaRPr sz="4000"/>
          </a:p>
        </p:txBody>
      </p:sp>
      <p:sp>
        <p:nvSpPr>
          <p:cNvPr id="104" name="Google Shape;104;p15"/>
          <p:cNvSpPr txBox="1">
            <a:spLocks noGrp="1"/>
          </p:cNvSpPr>
          <p:nvPr>
            <p:ph type="subTitle" idx="4294967295"/>
          </p:nvPr>
        </p:nvSpPr>
        <p:spPr>
          <a:xfrm>
            <a:off x="4572000" y="1416850"/>
            <a:ext cx="4080000" cy="323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u="sng">
                <a:solidFill>
                  <a:schemeClr val="hlink"/>
                </a:solidFill>
                <a:hlinkClick r:id="rId3" action="ppaction://hlinksldjump"/>
              </a:rPr>
              <a:t>Hypothesis</a:t>
            </a:r>
            <a:endParaRPr sz="2000">
              <a:solidFill>
                <a:srgbClr val="FFFFFF"/>
              </a:solidFill>
            </a:endParaRPr>
          </a:p>
          <a:p>
            <a:pPr marL="0" lvl="0" indent="0" algn="l" rtl="0">
              <a:lnSpc>
                <a:spcPct val="115000"/>
              </a:lnSpc>
              <a:spcBef>
                <a:spcPts val="1600"/>
              </a:spcBef>
              <a:spcAft>
                <a:spcPts val="0"/>
              </a:spcAft>
              <a:buNone/>
            </a:pPr>
            <a:r>
              <a:rPr lang="en" sz="2000" u="sng">
                <a:solidFill>
                  <a:schemeClr val="hlink"/>
                </a:solidFill>
                <a:hlinkClick r:id="rId4" action="ppaction://hlinksldjump"/>
              </a:rPr>
              <a:t>The Data</a:t>
            </a:r>
            <a:endParaRPr sz="2000">
              <a:solidFill>
                <a:srgbClr val="FFFFFF"/>
              </a:solidFill>
            </a:endParaRPr>
          </a:p>
          <a:p>
            <a:pPr marL="0" lvl="0" indent="0" algn="l" rtl="0">
              <a:lnSpc>
                <a:spcPct val="115000"/>
              </a:lnSpc>
              <a:spcBef>
                <a:spcPts val="1600"/>
              </a:spcBef>
              <a:spcAft>
                <a:spcPts val="0"/>
              </a:spcAft>
              <a:buNone/>
            </a:pPr>
            <a:r>
              <a:rPr lang="en" sz="2000" u="sng">
                <a:solidFill>
                  <a:schemeClr val="hlink"/>
                </a:solidFill>
                <a:hlinkClick r:id="rId5" action="ppaction://hlinksldjump"/>
              </a:rPr>
              <a:t>Cool Graphs / Analysis</a:t>
            </a:r>
            <a:endParaRPr sz="2000">
              <a:solidFill>
                <a:srgbClr val="FFFFFF"/>
              </a:solidFill>
            </a:endParaRPr>
          </a:p>
          <a:p>
            <a:pPr marL="0" lvl="0" indent="0" algn="l" rtl="0">
              <a:lnSpc>
                <a:spcPct val="115000"/>
              </a:lnSpc>
              <a:spcBef>
                <a:spcPts val="1600"/>
              </a:spcBef>
              <a:spcAft>
                <a:spcPts val="0"/>
              </a:spcAft>
              <a:buNone/>
            </a:pPr>
            <a:r>
              <a:rPr lang="en" sz="2000" u="sng">
                <a:solidFill>
                  <a:schemeClr val="hlink"/>
                </a:solidFill>
                <a:hlinkClick r:id="rId6" action="ppaction://hlinksldjump"/>
              </a:rPr>
              <a:t>Conclusions</a:t>
            </a:r>
            <a:endParaRPr sz="20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txBox="1">
            <a:spLocks noGrp="1"/>
          </p:cNvSpPr>
          <p:nvPr>
            <p:ph type="title"/>
          </p:nvPr>
        </p:nvSpPr>
        <p:spPr>
          <a:xfrm>
            <a:off x="635550" y="14722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Hypothesis</a:t>
            </a:r>
            <a:endParaRPr sz="3000"/>
          </a:p>
        </p:txBody>
      </p:sp>
      <p:sp>
        <p:nvSpPr>
          <p:cNvPr id="110" name="Google Shape;110;p16"/>
          <p:cNvSpPr txBox="1">
            <a:spLocks noGrp="1"/>
          </p:cNvSpPr>
          <p:nvPr>
            <p:ph type="body" idx="2"/>
          </p:nvPr>
        </p:nvSpPr>
        <p:spPr>
          <a:xfrm>
            <a:off x="4572000" y="0"/>
            <a:ext cx="4572000" cy="5143500"/>
          </a:xfrm>
          <a:prstGeom prst="rect">
            <a:avLst/>
          </a:prstGeom>
        </p:spPr>
        <p:txBody>
          <a:bodyPr spcFirstLastPara="1" wrap="square" lIns="91425" tIns="91425" rIns="91425" bIns="91425" anchor="ctr" anchorCtr="0">
            <a:noAutofit/>
          </a:bodyPr>
          <a:lstStyle/>
          <a:p>
            <a:pPr marL="457200" lvl="0" indent="-317500" algn="l" rtl="0">
              <a:lnSpc>
                <a:spcPct val="115000"/>
              </a:lnSpc>
              <a:spcBef>
                <a:spcPts val="0"/>
              </a:spcBef>
              <a:spcAft>
                <a:spcPts val="0"/>
              </a:spcAft>
              <a:buClr>
                <a:schemeClr val="dk1"/>
              </a:buClr>
              <a:buSzPts val="1400"/>
              <a:buFont typeface="Arial"/>
              <a:buChar char="●"/>
            </a:pPr>
            <a:r>
              <a:rPr lang="en" sz="1400">
                <a:solidFill>
                  <a:schemeClr val="dk1"/>
                </a:solidFill>
                <a:highlight>
                  <a:srgbClr val="FFFFFF"/>
                </a:highlight>
              </a:rPr>
              <a:t>In the 1985, the </a:t>
            </a:r>
            <a:r>
              <a:rPr lang="en" sz="1400" b="1">
                <a:solidFill>
                  <a:schemeClr val="dk1"/>
                </a:solidFill>
                <a:highlight>
                  <a:srgbClr val="FFFFFF"/>
                </a:highlight>
              </a:rPr>
              <a:t>Parents Music Resource Center</a:t>
            </a:r>
            <a:r>
              <a:rPr lang="en" sz="1400">
                <a:solidFill>
                  <a:schemeClr val="dk1"/>
                </a:solidFill>
                <a:highlight>
                  <a:srgbClr val="FFFFFF"/>
                </a:highlight>
              </a:rPr>
              <a:t> (</a:t>
            </a:r>
            <a:r>
              <a:rPr lang="en" sz="1400" b="1">
                <a:solidFill>
                  <a:schemeClr val="dk1"/>
                </a:solidFill>
                <a:highlight>
                  <a:srgbClr val="FFFFFF"/>
                </a:highlight>
              </a:rPr>
              <a:t>PMRC</a:t>
            </a:r>
            <a:r>
              <a:rPr lang="en" sz="1400">
                <a:solidFill>
                  <a:schemeClr val="dk1"/>
                </a:solidFill>
                <a:highlight>
                  <a:srgbClr val="FFFFFF"/>
                </a:highlight>
              </a:rPr>
              <a:t>) pushed to put a warning label on 'explicit' music to help parents monitor the music their children were buying</a:t>
            </a:r>
            <a:endParaRPr sz="1400">
              <a:solidFill>
                <a:schemeClr val="dk1"/>
              </a:solidFill>
              <a:highlight>
                <a:srgbClr val="FFFFFF"/>
              </a:highlight>
            </a:endParaRPr>
          </a:p>
          <a:p>
            <a:pPr marL="457200" lvl="0" indent="0" algn="l" rtl="0">
              <a:lnSpc>
                <a:spcPct val="115000"/>
              </a:lnSpc>
              <a:spcBef>
                <a:spcPts val="1000"/>
              </a:spcBef>
              <a:spcAft>
                <a:spcPts val="0"/>
              </a:spcAft>
              <a:buNone/>
            </a:pPr>
            <a:endParaRPr sz="100">
              <a:solidFill>
                <a:schemeClr val="dk1"/>
              </a:solidFill>
              <a:highlight>
                <a:srgbClr val="FFFFFF"/>
              </a:highlight>
            </a:endParaRPr>
          </a:p>
          <a:p>
            <a:pPr marL="457200" lvl="0" indent="-317500" algn="l" rtl="0">
              <a:lnSpc>
                <a:spcPct val="115000"/>
              </a:lnSpc>
              <a:spcBef>
                <a:spcPts val="1000"/>
              </a:spcBef>
              <a:spcAft>
                <a:spcPts val="0"/>
              </a:spcAft>
              <a:buClr>
                <a:schemeClr val="dk1"/>
              </a:buClr>
              <a:buSzPts val="1400"/>
              <a:buChar char="●"/>
            </a:pPr>
            <a:r>
              <a:rPr lang="en" sz="1400">
                <a:solidFill>
                  <a:schemeClr val="dk1"/>
                </a:solidFill>
                <a:highlight>
                  <a:srgbClr val="FFFFFF"/>
                </a:highlight>
              </a:rPr>
              <a:t>Null hypothesis 1 -  The average Hot 100 ranking of the songs in each of the genres (pop, rap/hip-hop, country, metal) is relatively equal before and after 1985</a:t>
            </a:r>
            <a:endParaRPr sz="1400">
              <a:solidFill>
                <a:schemeClr val="dk1"/>
              </a:solidFill>
              <a:highlight>
                <a:srgbClr val="FFFFFF"/>
              </a:highlight>
            </a:endParaRPr>
          </a:p>
          <a:p>
            <a:pPr marL="457200" lvl="0" indent="0" algn="l" rtl="0">
              <a:lnSpc>
                <a:spcPct val="115000"/>
              </a:lnSpc>
              <a:spcBef>
                <a:spcPts val="1000"/>
              </a:spcBef>
              <a:spcAft>
                <a:spcPts val="0"/>
              </a:spcAft>
              <a:buNone/>
            </a:pPr>
            <a:endParaRPr sz="100">
              <a:solidFill>
                <a:schemeClr val="dk1"/>
              </a:solidFill>
              <a:highlight>
                <a:srgbClr val="FFFFFF"/>
              </a:highlight>
            </a:endParaRPr>
          </a:p>
          <a:p>
            <a:pPr marL="457200" lvl="0" indent="-317500" algn="l" rtl="0">
              <a:spcBef>
                <a:spcPts val="1000"/>
              </a:spcBef>
              <a:spcAft>
                <a:spcPts val="0"/>
              </a:spcAft>
              <a:buClr>
                <a:schemeClr val="dk1"/>
              </a:buClr>
              <a:buSzPts val="1400"/>
              <a:buChar char="●"/>
            </a:pPr>
            <a:r>
              <a:rPr lang="en" sz="1400">
                <a:solidFill>
                  <a:schemeClr val="dk1"/>
                </a:solidFill>
                <a:highlight>
                  <a:schemeClr val="lt1"/>
                </a:highlight>
              </a:rPr>
              <a:t>Null hypothesis 2 - The average number of popular explicit songs vs. not explicit songs before and after 1985 is relatively equal</a:t>
            </a:r>
            <a:endParaRPr sz="1400">
              <a:solidFill>
                <a:schemeClr val="dk1"/>
              </a:solidFill>
              <a:highlight>
                <a:schemeClr val="lt1"/>
              </a:highlight>
            </a:endParaRPr>
          </a:p>
          <a:p>
            <a:pPr marL="457200" lvl="0" indent="0" algn="l" rtl="0">
              <a:spcBef>
                <a:spcPts val="1000"/>
              </a:spcBef>
              <a:spcAft>
                <a:spcPts val="0"/>
              </a:spcAft>
              <a:buNone/>
            </a:pPr>
            <a:endParaRPr sz="100">
              <a:solidFill>
                <a:schemeClr val="dk1"/>
              </a:solidFill>
              <a:highlight>
                <a:schemeClr val="lt1"/>
              </a:highlight>
            </a:endParaRPr>
          </a:p>
          <a:p>
            <a:pPr marL="457200" lvl="0" indent="-317500" algn="l" rtl="0">
              <a:spcBef>
                <a:spcPts val="1000"/>
              </a:spcBef>
              <a:spcAft>
                <a:spcPts val="0"/>
              </a:spcAft>
              <a:buClr>
                <a:schemeClr val="dk1"/>
              </a:buClr>
              <a:buSzPts val="1400"/>
              <a:buChar char="●"/>
            </a:pPr>
            <a:r>
              <a:rPr lang="en" sz="1400">
                <a:solidFill>
                  <a:schemeClr val="dk1"/>
                </a:solidFill>
                <a:highlight>
                  <a:schemeClr val="lt1"/>
                </a:highlight>
              </a:rPr>
              <a:t>I propose the alternate hypotheses are true</a:t>
            </a:r>
            <a:endParaRPr sz="1400">
              <a:solidFill>
                <a:schemeClr val="dk1"/>
              </a:solidFill>
              <a:highlight>
                <a:schemeClr val="lt1"/>
              </a:highlight>
            </a:endParaRPr>
          </a:p>
          <a:p>
            <a:pPr marL="914400" lvl="0" indent="-317500" algn="l" rtl="0">
              <a:spcBef>
                <a:spcPts val="0"/>
              </a:spcBef>
              <a:spcAft>
                <a:spcPts val="0"/>
              </a:spcAft>
              <a:buClr>
                <a:schemeClr val="dk1"/>
              </a:buClr>
              <a:buSzPts val="1400"/>
              <a:buAutoNum type="arabicParenR"/>
            </a:pPr>
            <a:r>
              <a:rPr lang="en" sz="1400">
                <a:solidFill>
                  <a:schemeClr val="dk1"/>
                </a:solidFill>
                <a:highlight>
                  <a:schemeClr val="lt1"/>
                </a:highlight>
              </a:rPr>
              <a:t>Rap, hip-hop and metal songs were more popular after 1985</a:t>
            </a:r>
            <a:endParaRPr sz="1400">
              <a:solidFill>
                <a:schemeClr val="dk1"/>
              </a:solidFill>
              <a:highlight>
                <a:schemeClr val="lt1"/>
              </a:highlight>
            </a:endParaRPr>
          </a:p>
          <a:p>
            <a:pPr marL="914400" lvl="0" indent="-317500" algn="l" rtl="0">
              <a:spcBef>
                <a:spcPts val="0"/>
              </a:spcBef>
              <a:spcAft>
                <a:spcPts val="0"/>
              </a:spcAft>
              <a:buClr>
                <a:schemeClr val="dk1"/>
              </a:buClr>
              <a:buSzPts val="1400"/>
              <a:buAutoNum type="arabicParenR"/>
            </a:pPr>
            <a:r>
              <a:rPr lang="en" sz="1400">
                <a:solidFill>
                  <a:schemeClr val="dk1"/>
                </a:solidFill>
                <a:highlight>
                  <a:schemeClr val="lt1"/>
                </a:highlight>
              </a:rPr>
              <a:t>Explicit songs were more popular after 1985</a:t>
            </a:r>
            <a:endParaRPr sz="1400">
              <a:solidFill>
                <a:schemeClr val="dk1"/>
              </a:solidFill>
              <a:highlight>
                <a:schemeClr val="lt1"/>
              </a:highlight>
            </a:endParaRPr>
          </a:p>
        </p:txBody>
      </p:sp>
      <p:pic>
        <p:nvPicPr>
          <p:cNvPr id="111" name="Google Shape;111;p16"/>
          <p:cNvPicPr preferRelativeResize="0"/>
          <p:nvPr/>
        </p:nvPicPr>
        <p:blipFill>
          <a:blip r:embed="rId3">
            <a:alphaModFix/>
          </a:blip>
          <a:stretch>
            <a:fillRect/>
          </a:stretch>
        </p:blipFill>
        <p:spPr>
          <a:xfrm>
            <a:off x="0" y="953850"/>
            <a:ext cx="4572000" cy="4189650"/>
          </a:xfrm>
          <a:prstGeom prst="rect">
            <a:avLst/>
          </a:prstGeom>
          <a:noFill/>
          <a:ln>
            <a:noFill/>
          </a:ln>
        </p:spPr>
      </p:pic>
      <p:sp>
        <p:nvSpPr>
          <p:cNvPr id="112" name="Google Shape;112;p16"/>
          <p:cNvSpPr txBox="1"/>
          <p:nvPr/>
        </p:nvSpPr>
        <p:spPr>
          <a:xfrm>
            <a:off x="0" y="0"/>
            <a:ext cx="4572000" cy="954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000">
                <a:solidFill>
                  <a:srgbClr val="FFFFFF"/>
                </a:solidFill>
                <a:highlight>
                  <a:schemeClr val="dk1"/>
                </a:highlight>
                <a:latin typeface="Lato"/>
                <a:ea typeface="Lato"/>
                <a:cs typeface="Lato"/>
                <a:sym typeface="Lato"/>
              </a:rPr>
              <a:t>Hypothesis</a:t>
            </a:r>
            <a:endParaRPr sz="4000">
              <a:solidFill>
                <a:srgbClr val="FFFFFF"/>
              </a:solidFill>
              <a:highlight>
                <a:schemeClr val="dk1"/>
              </a:highlight>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6"/>
        <p:cNvGrpSpPr/>
        <p:nvPr/>
      </p:nvGrpSpPr>
      <p:grpSpPr>
        <a:xfrm>
          <a:off x="0" y="0"/>
          <a:ext cx="0" cy="0"/>
          <a:chOff x="0" y="0"/>
          <a:chExt cx="0" cy="0"/>
        </a:xfrm>
      </p:grpSpPr>
      <p:sp>
        <p:nvSpPr>
          <p:cNvPr id="117" name="Google Shape;117;p17"/>
          <p:cNvSpPr txBox="1">
            <a:spLocks noGrp="1"/>
          </p:cNvSpPr>
          <p:nvPr>
            <p:ph type="title"/>
          </p:nvPr>
        </p:nvSpPr>
        <p:spPr>
          <a:xfrm>
            <a:off x="787325" y="1334350"/>
            <a:ext cx="8356800" cy="31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The Data</a:t>
            </a:r>
            <a:endParaRPr sz="4000"/>
          </a:p>
          <a:p>
            <a:pPr marL="0" lvl="0" indent="0" algn="l" rtl="0">
              <a:spcBef>
                <a:spcPts val="0"/>
              </a:spcBef>
              <a:spcAft>
                <a:spcPts val="0"/>
              </a:spcAft>
              <a:buNone/>
            </a:pPr>
            <a:endParaRPr sz="1400"/>
          </a:p>
          <a:p>
            <a:pPr marL="457200" lvl="0" indent="-336550" algn="l" rtl="0">
              <a:lnSpc>
                <a:spcPct val="150000"/>
              </a:lnSpc>
              <a:spcBef>
                <a:spcPts val="0"/>
              </a:spcBef>
              <a:spcAft>
                <a:spcPts val="0"/>
              </a:spcAft>
              <a:buClr>
                <a:srgbClr val="FFFFFF"/>
              </a:buClr>
              <a:buSzPts val="1700"/>
              <a:buFont typeface="Lato"/>
              <a:buChar char="●"/>
            </a:pPr>
            <a:r>
              <a:rPr lang="en" sz="1700" b="0">
                <a:solidFill>
                  <a:srgbClr val="FFFFFF"/>
                </a:solidFill>
                <a:latin typeface="Lato"/>
                <a:ea typeface="Lato"/>
                <a:cs typeface="Lato"/>
                <a:sym typeface="Lato"/>
              </a:rPr>
              <a:t>Weekly Hot 100 singles chart between 1958 and 2019, over 300,000 records</a:t>
            </a:r>
            <a:endParaRPr sz="1700" b="0">
              <a:solidFill>
                <a:srgbClr val="FFFFFF"/>
              </a:solidFill>
              <a:latin typeface="Lato"/>
              <a:ea typeface="Lato"/>
              <a:cs typeface="Lato"/>
              <a:sym typeface="Lato"/>
            </a:endParaRPr>
          </a:p>
          <a:p>
            <a:pPr marL="457200" lvl="0" indent="-336550" algn="l" rtl="0">
              <a:lnSpc>
                <a:spcPct val="150000"/>
              </a:lnSpc>
              <a:spcBef>
                <a:spcPts val="0"/>
              </a:spcBef>
              <a:spcAft>
                <a:spcPts val="0"/>
              </a:spcAft>
              <a:buClr>
                <a:srgbClr val="FFFFFF"/>
              </a:buClr>
              <a:buSzPts val="1700"/>
              <a:buFont typeface="Lato"/>
              <a:buChar char="●"/>
            </a:pPr>
            <a:r>
              <a:rPr lang="en" sz="1700" b="0">
                <a:solidFill>
                  <a:srgbClr val="FFFFFF"/>
                </a:solidFill>
                <a:latin typeface="Lato"/>
                <a:ea typeface="Lato"/>
                <a:cs typeface="Lato"/>
                <a:sym typeface="Lato"/>
              </a:rPr>
              <a:t>Spotify, including song genres and an ‘explicit’ indicator, over 25,000 records</a:t>
            </a:r>
            <a:endParaRPr sz="1700" b="0">
              <a:solidFill>
                <a:srgbClr val="FFFFFF"/>
              </a:solidFill>
              <a:latin typeface="Lato"/>
              <a:ea typeface="Lato"/>
              <a:cs typeface="Lato"/>
              <a:sym typeface="Lato"/>
            </a:endParaRPr>
          </a:p>
          <a:p>
            <a:pPr marL="457200" lvl="0" indent="-336550" algn="l" rtl="0">
              <a:lnSpc>
                <a:spcPct val="150000"/>
              </a:lnSpc>
              <a:spcBef>
                <a:spcPts val="0"/>
              </a:spcBef>
              <a:spcAft>
                <a:spcPts val="0"/>
              </a:spcAft>
              <a:buClr>
                <a:srgbClr val="FFFFFF"/>
              </a:buClr>
              <a:buSzPts val="1700"/>
              <a:buFont typeface="Lato"/>
              <a:buChar char="●"/>
            </a:pPr>
            <a:r>
              <a:rPr lang="en" sz="1700" b="0">
                <a:solidFill>
                  <a:srgbClr val="FFFFFF"/>
                </a:solidFill>
                <a:latin typeface="Lato"/>
                <a:ea typeface="Lato"/>
                <a:cs typeface="Lato"/>
                <a:sym typeface="Lato"/>
              </a:rPr>
              <a:t>I merged these 2 files together for my analysis</a:t>
            </a:r>
            <a:endParaRPr sz="1700" b="0">
              <a:solidFill>
                <a:srgbClr val="FFFFFF"/>
              </a:solidFill>
              <a:latin typeface="Lato"/>
              <a:ea typeface="Lato"/>
              <a:cs typeface="Lato"/>
              <a:sym typeface="Lato"/>
            </a:endParaRPr>
          </a:p>
          <a:p>
            <a:pPr marL="457200" lvl="0" indent="-336550" algn="l" rtl="0">
              <a:lnSpc>
                <a:spcPct val="150000"/>
              </a:lnSpc>
              <a:spcBef>
                <a:spcPts val="0"/>
              </a:spcBef>
              <a:spcAft>
                <a:spcPts val="0"/>
              </a:spcAft>
              <a:buClr>
                <a:srgbClr val="FFFFFF"/>
              </a:buClr>
              <a:buSzPts val="1700"/>
              <a:buFont typeface="Lato"/>
              <a:buChar char="●"/>
            </a:pPr>
            <a:r>
              <a:rPr lang="en" sz="1700" b="0">
                <a:solidFill>
                  <a:srgbClr val="FFFFFF"/>
                </a:solidFill>
                <a:latin typeface="Lato"/>
                <a:ea typeface="Lato"/>
                <a:cs typeface="Lato"/>
                <a:sym typeface="Lato"/>
              </a:rPr>
              <a:t>I only used the top 75 songs to make the data manageable, about 14,000 records</a:t>
            </a:r>
            <a:endParaRPr sz="1700" b="0">
              <a:solidFill>
                <a:srgbClr val="FFFFFF"/>
              </a:solidFill>
              <a:latin typeface="Lato"/>
              <a:ea typeface="Lato"/>
              <a:cs typeface="Lato"/>
              <a:sym typeface="Lato"/>
            </a:endParaRPr>
          </a:p>
          <a:p>
            <a:pPr marL="457200" lvl="0" indent="-336550" algn="l" rtl="0">
              <a:lnSpc>
                <a:spcPct val="150000"/>
              </a:lnSpc>
              <a:spcBef>
                <a:spcPts val="0"/>
              </a:spcBef>
              <a:spcAft>
                <a:spcPts val="0"/>
              </a:spcAft>
              <a:buClr>
                <a:srgbClr val="FFFFFF"/>
              </a:buClr>
              <a:buSzPts val="1700"/>
              <a:buFont typeface="Lato"/>
              <a:buChar char="●"/>
            </a:pPr>
            <a:r>
              <a:rPr lang="en" sz="1700" b="0" u="sng">
                <a:solidFill>
                  <a:srgbClr val="FFFFFF"/>
                </a:solidFill>
                <a:latin typeface="Lato"/>
                <a:ea typeface="Lato"/>
                <a:cs typeface="Lato"/>
                <a:sym typeface="Lato"/>
                <a:hlinkClick r:id="rId3"/>
              </a:rPr>
              <a:t>Raw data available here</a:t>
            </a:r>
            <a:endParaRPr sz="4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29450" y="610800"/>
            <a:ext cx="7021200" cy="72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Assumptions</a:t>
            </a:r>
            <a:endParaRPr sz="4000" b="0"/>
          </a:p>
        </p:txBody>
      </p:sp>
      <p:sp>
        <p:nvSpPr>
          <p:cNvPr id="123" name="Google Shape;123;p18"/>
          <p:cNvSpPr txBox="1">
            <a:spLocks noGrp="1"/>
          </p:cNvSpPr>
          <p:nvPr>
            <p:ph type="title"/>
          </p:nvPr>
        </p:nvSpPr>
        <p:spPr>
          <a:xfrm>
            <a:off x="1061400" y="1339500"/>
            <a:ext cx="7021200" cy="2700300"/>
          </a:xfrm>
          <a:prstGeom prst="rect">
            <a:avLst/>
          </a:prstGeom>
        </p:spPr>
        <p:txBody>
          <a:bodyPr spcFirstLastPara="1" wrap="square" lIns="91425" tIns="91425" rIns="91425" bIns="91425" anchor="t" anchorCtr="0">
            <a:noAutofit/>
          </a:bodyPr>
          <a:lstStyle/>
          <a:p>
            <a:pPr marL="457200" lvl="0" indent="-393700" algn="l" rtl="0">
              <a:spcBef>
                <a:spcPts val="0"/>
              </a:spcBef>
              <a:spcAft>
                <a:spcPts val="0"/>
              </a:spcAft>
              <a:buSzPts val="2600"/>
              <a:buFont typeface="Lato"/>
              <a:buChar char="➔"/>
            </a:pPr>
            <a:r>
              <a:rPr lang="en" sz="2600" b="0">
                <a:latin typeface="Lato"/>
                <a:ea typeface="Lato"/>
                <a:cs typeface="Lato"/>
                <a:sym typeface="Lato"/>
              </a:rPr>
              <a:t>The music genre list by Spotify is accurate</a:t>
            </a:r>
            <a:endParaRPr sz="2600" b="0">
              <a:latin typeface="Lato"/>
              <a:ea typeface="Lato"/>
              <a:cs typeface="Lato"/>
              <a:sym typeface="Lato"/>
            </a:endParaRPr>
          </a:p>
          <a:p>
            <a:pPr marL="457200" lvl="0" indent="-393700" algn="l" rtl="0">
              <a:spcBef>
                <a:spcPts val="0"/>
              </a:spcBef>
              <a:spcAft>
                <a:spcPts val="0"/>
              </a:spcAft>
              <a:buSzPts val="2600"/>
              <a:buFont typeface="Lato"/>
              <a:buChar char="➔"/>
            </a:pPr>
            <a:r>
              <a:rPr lang="en" sz="2600" b="0">
                <a:latin typeface="Lato"/>
                <a:ea typeface="Lato"/>
                <a:cs typeface="Lato"/>
                <a:sym typeface="Lato"/>
              </a:rPr>
              <a:t>Popularity determines total sales</a:t>
            </a:r>
            <a:endParaRPr sz="2600" b="0">
              <a:latin typeface="Lato"/>
              <a:ea typeface="Lato"/>
              <a:cs typeface="Lato"/>
              <a:sym typeface="Lato"/>
            </a:endParaRPr>
          </a:p>
          <a:p>
            <a:pPr marL="457200" lvl="0" indent="-393700" algn="l" rtl="0">
              <a:spcBef>
                <a:spcPts val="0"/>
              </a:spcBef>
              <a:spcAft>
                <a:spcPts val="0"/>
              </a:spcAft>
              <a:buSzPts val="2600"/>
              <a:buFont typeface="Lato"/>
              <a:buChar char="➔"/>
            </a:pPr>
            <a:r>
              <a:rPr lang="en" sz="2600" b="0">
                <a:latin typeface="Lato"/>
                <a:ea typeface="Lato"/>
                <a:cs typeface="Lato"/>
                <a:sym typeface="Lato"/>
              </a:rPr>
              <a:t>Higher ranking in top 100 means higher total sales</a:t>
            </a:r>
            <a:endParaRPr sz="2600" b="0">
              <a:latin typeface="Lato"/>
              <a:ea typeface="Lato"/>
              <a:cs typeface="Lato"/>
              <a:sym typeface="Lato"/>
            </a:endParaRPr>
          </a:p>
          <a:p>
            <a:pPr marL="457200" lvl="0" indent="0" algn="l" rtl="0">
              <a:spcBef>
                <a:spcPts val="0"/>
              </a:spcBef>
              <a:spcAft>
                <a:spcPts val="0"/>
              </a:spcAft>
              <a:buNone/>
            </a:pPr>
            <a:endParaRPr sz="2600" b="0">
              <a:latin typeface="Lato"/>
              <a:ea typeface="Lato"/>
              <a:cs typeface="Lato"/>
              <a:sym typeface="Lato"/>
            </a:endParaRPr>
          </a:p>
          <a:p>
            <a:pPr marL="457200" lvl="0" indent="0" algn="l" rtl="0">
              <a:spcBef>
                <a:spcPts val="0"/>
              </a:spcBef>
              <a:spcAft>
                <a:spcPts val="0"/>
              </a:spcAft>
              <a:buNone/>
            </a:pPr>
            <a:endParaRPr sz="2600" b="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825650" y="203400"/>
            <a:ext cx="7021200" cy="6003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Lato"/>
              <a:buChar char="➔"/>
            </a:pPr>
            <a:r>
              <a:rPr lang="en" sz="2200" b="0">
                <a:latin typeface="Lato"/>
                <a:ea typeface="Lato"/>
                <a:cs typeface="Lato"/>
                <a:sym typeface="Lato"/>
              </a:rPr>
              <a:t>Example genre lists for individual songs:</a:t>
            </a:r>
            <a:endParaRPr sz="2200" b="0">
              <a:latin typeface="Lato"/>
              <a:ea typeface="Lato"/>
              <a:cs typeface="Lato"/>
              <a:sym typeface="Lato"/>
            </a:endParaRPr>
          </a:p>
          <a:p>
            <a:pPr marL="457200" lvl="0" indent="0" algn="l" rtl="0">
              <a:spcBef>
                <a:spcPts val="0"/>
              </a:spcBef>
              <a:spcAft>
                <a:spcPts val="0"/>
              </a:spcAft>
              <a:buNone/>
            </a:pPr>
            <a:endParaRPr sz="2400" b="0">
              <a:latin typeface="Lato"/>
              <a:ea typeface="Lato"/>
              <a:cs typeface="Lato"/>
              <a:sym typeface="Lato"/>
            </a:endParaRPr>
          </a:p>
        </p:txBody>
      </p:sp>
      <p:pic>
        <p:nvPicPr>
          <p:cNvPr id="129" name="Google Shape;129;p19"/>
          <p:cNvPicPr preferRelativeResize="0"/>
          <p:nvPr/>
        </p:nvPicPr>
        <p:blipFill>
          <a:blip r:embed="rId3">
            <a:alphaModFix/>
          </a:blip>
          <a:stretch>
            <a:fillRect/>
          </a:stretch>
        </p:blipFill>
        <p:spPr>
          <a:xfrm>
            <a:off x="1377550" y="803650"/>
            <a:ext cx="6830624" cy="2368150"/>
          </a:xfrm>
          <a:prstGeom prst="rect">
            <a:avLst/>
          </a:prstGeom>
          <a:noFill/>
          <a:ln>
            <a:noFill/>
          </a:ln>
        </p:spPr>
      </p:pic>
      <p:sp>
        <p:nvSpPr>
          <p:cNvPr id="130" name="Google Shape;130;p19"/>
          <p:cNvSpPr txBox="1">
            <a:spLocks noGrp="1"/>
          </p:cNvSpPr>
          <p:nvPr>
            <p:ph type="title"/>
          </p:nvPr>
        </p:nvSpPr>
        <p:spPr>
          <a:xfrm>
            <a:off x="825650" y="3171800"/>
            <a:ext cx="7990800" cy="975000"/>
          </a:xfrm>
          <a:prstGeom prst="rect">
            <a:avLst/>
          </a:prstGeom>
        </p:spPr>
        <p:txBody>
          <a:bodyPr spcFirstLastPara="1" wrap="square" lIns="91425" tIns="91425" rIns="91425" bIns="91425" anchor="t" anchorCtr="0">
            <a:noAutofit/>
          </a:bodyPr>
          <a:lstStyle/>
          <a:p>
            <a:pPr marL="457200" lvl="0" indent="-361950" algn="l" rtl="0">
              <a:spcBef>
                <a:spcPts val="0"/>
              </a:spcBef>
              <a:spcAft>
                <a:spcPts val="0"/>
              </a:spcAft>
              <a:buSzPts val="2100"/>
              <a:buFont typeface="Lato"/>
              <a:buChar char="➔"/>
            </a:pPr>
            <a:r>
              <a:rPr lang="en" sz="2100" b="0">
                <a:latin typeface="Lato"/>
                <a:ea typeface="Lato"/>
                <a:cs typeface="Lato"/>
                <a:sym typeface="Lato"/>
              </a:rPr>
              <a:t>I picked one genre out of each genre list: rap, hip-hop, pop, country or metal.  I combined rap and hip-hop into one group.</a:t>
            </a:r>
            <a:endParaRPr sz="2100" b="0">
              <a:latin typeface="Lato"/>
              <a:ea typeface="Lato"/>
              <a:cs typeface="Lato"/>
              <a:sym typeface="Lato"/>
            </a:endParaRPr>
          </a:p>
          <a:p>
            <a:pPr marL="457200" lvl="0" indent="0" algn="l" rtl="0">
              <a:spcBef>
                <a:spcPts val="0"/>
              </a:spcBef>
              <a:spcAft>
                <a:spcPts val="0"/>
              </a:spcAft>
              <a:buNone/>
            </a:pPr>
            <a:endParaRPr sz="2400" b="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0"/>
          <p:cNvSpPr txBox="1">
            <a:spLocks noGrp="1"/>
          </p:cNvSpPr>
          <p:nvPr>
            <p:ph type="title"/>
          </p:nvPr>
        </p:nvSpPr>
        <p:spPr>
          <a:xfrm>
            <a:off x="72780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Cool Graphs</a:t>
            </a:r>
            <a:endParaRPr sz="4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9"/>
        <p:cNvGrpSpPr/>
        <p:nvPr/>
      </p:nvGrpSpPr>
      <p:grpSpPr>
        <a:xfrm>
          <a:off x="0" y="0"/>
          <a:ext cx="0" cy="0"/>
          <a:chOff x="0" y="0"/>
          <a:chExt cx="0" cy="0"/>
        </a:xfrm>
      </p:grpSpPr>
      <p:sp>
        <p:nvSpPr>
          <p:cNvPr id="140" name="Google Shape;140;p21"/>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41" name="Google Shape;141;p21"/>
          <p:cNvSpPr txBox="1">
            <a:spLocks noGrp="1"/>
          </p:cNvSpPr>
          <p:nvPr>
            <p:ph type="title" idx="4294967295"/>
          </p:nvPr>
        </p:nvSpPr>
        <p:spPr>
          <a:xfrm>
            <a:off x="367850" y="4704200"/>
            <a:ext cx="5247000" cy="4821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rPr>
              <a:t>   </a:t>
            </a:r>
            <a:endParaRPr sz="2000">
              <a:solidFill>
                <a:schemeClr val="lt1"/>
              </a:solidFill>
            </a:endParaRPr>
          </a:p>
        </p:txBody>
      </p:sp>
      <p:sp>
        <p:nvSpPr>
          <p:cNvPr id="142" name="Google Shape;142;p21"/>
          <p:cNvSpPr txBox="1"/>
          <p:nvPr/>
        </p:nvSpPr>
        <p:spPr>
          <a:xfrm>
            <a:off x="0" y="0"/>
            <a:ext cx="9144000" cy="5250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000"/>
              </a:spcAft>
              <a:buNone/>
            </a:pPr>
            <a:r>
              <a:rPr lang="en" sz="2000" b="1">
                <a:solidFill>
                  <a:srgbClr val="FFFFFF"/>
                </a:solidFill>
                <a:latin typeface="Lato"/>
                <a:ea typeface="Lato"/>
                <a:cs typeface="Lato"/>
                <a:sym typeface="Lato"/>
              </a:rPr>
              <a:t>There were very few 'explicit' songs before 1985</a:t>
            </a:r>
            <a:endParaRPr sz="2000" b="1">
              <a:solidFill>
                <a:srgbClr val="FFFFFF"/>
              </a:solidFill>
              <a:latin typeface="Lato"/>
              <a:ea typeface="Lato"/>
              <a:cs typeface="Lato"/>
              <a:sym typeface="Lato"/>
            </a:endParaRPr>
          </a:p>
        </p:txBody>
      </p:sp>
      <p:pic>
        <p:nvPicPr>
          <p:cNvPr id="143" name="Google Shape;143;p21"/>
          <p:cNvPicPr preferRelativeResize="0"/>
          <p:nvPr/>
        </p:nvPicPr>
        <p:blipFill>
          <a:blip r:embed="rId3">
            <a:alphaModFix/>
          </a:blip>
          <a:stretch>
            <a:fillRect/>
          </a:stretch>
        </p:blipFill>
        <p:spPr>
          <a:xfrm>
            <a:off x="-12" y="525000"/>
            <a:ext cx="6160974" cy="4222100"/>
          </a:xfrm>
          <a:prstGeom prst="rect">
            <a:avLst/>
          </a:prstGeom>
          <a:noFill/>
          <a:ln>
            <a:noFill/>
          </a:ln>
        </p:spPr>
      </p:pic>
      <p:pic>
        <p:nvPicPr>
          <p:cNvPr id="144" name="Google Shape;144;p21"/>
          <p:cNvPicPr preferRelativeResize="0"/>
          <p:nvPr/>
        </p:nvPicPr>
        <p:blipFill>
          <a:blip r:embed="rId4">
            <a:alphaModFix/>
          </a:blip>
          <a:stretch>
            <a:fillRect/>
          </a:stretch>
        </p:blipFill>
        <p:spPr>
          <a:xfrm>
            <a:off x="5948225" y="2909783"/>
            <a:ext cx="2529024" cy="1686016"/>
          </a:xfrm>
          <a:prstGeom prst="rect">
            <a:avLst/>
          </a:prstGeom>
          <a:noFill/>
          <a:ln>
            <a:noFill/>
          </a:ln>
        </p:spPr>
      </p:pic>
      <p:pic>
        <p:nvPicPr>
          <p:cNvPr id="145" name="Google Shape;145;p21"/>
          <p:cNvPicPr preferRelativeResize="0"/>
          <p:nvPr/>
        </p:nvPicPr>
        <p:blipFill>
          <a:blip r:embed="rId5">
            <a:alphaModFix/>
          </a:blip>
          <a:stretch>
            <a:fillRect/>
          </a:stretch>
        </p:blipFill>
        <p:spPr>
          <a:xfrm>
            <a:off x="5948226" y="677400"/>
            <a:ext cx="2529024" cy="1686000"/>
          </a:xfrm>
          <a:prstGeom prst="rect">
            <a:avLst/>
          </a:prstGeom>
          <a:noFill/>
          <a:ln>
            <a:noFill/>
          </a:ln>
        </p:spPr>
      </p:pic>
      <p:sp>
        <p:nvSpPr>
          <p:cNvPr id="146" name="Google Shape;146;p21"/>
          <p:cNvSpPr txBox="1"/>
          <p:nvPr/>
        </p:nvSpPr>
        <p:spPr>
          <a:xfrm>
            <a:off x="6648438" y="2395538"/>
            <a:ext cx="1128600" cy="48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b="1">
                <a:latin typeface="Lato"/>
                <a:ea typeface="Lato"/>
                <a:cs typeface="Lato"/>
                <a:sym typeface="Lato"/>
              </a:rPr>
              <a:t>vs.</a:t>
            </a:r>
            <a:endParaRPr sz="2100" b="1">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0"/>
        <p:cNvGrpSpPr/>
        <p:nvPr/>
      </p:nvGrpSpPr>
      <p:grpSpPr>
        <a:xfrm>
          <a:off x="0" y="0"/>
          <a:ext cx="0" cy="0"/>
          <a:chOff x="0" y="0"/>
          <a:chExt cx="0" cy="0"/>
        </a:xfrm>
      </p:grpSpPr>
      <p:sp>
        <p:nvSpPr>
          <p:cNvPr id="151" name="Google Shape;151;p22"/>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52" name="Google Shape;152;p22"/>
          <p:cNvSpPr txBox="1">
            <a:spLocks noGrp="1"/>
          </p:cNvSpPr>
          <p:nvPr>
            <p:ph type="title" idx="4294967295"/>
          </p:nvPr>
        </p:nvSpPr>
        <p:spPr>
          <a:xfrm>
            <a:off x="367850" y="4704200"/>
            <a:ext cx="5247000" cy="4821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rPr>
              <a:t> </a:t>
            </a:r>
            <a:endParaRPr sz="2000">
              <a:solidFill>
                <a:schemeClr val="lt1"/>
              </a:solidFill>
            </a:endParaRPr>
          </a:p>
        </p:txBody>
      </p:sp>
      <p:pic>
        <p:nvPicPr>
          <p:cNvPr id="153" name="Google Shape;153;p22"/>
          <p:cNvPicPr preferRelativeResize="0"/>
          <p:nvPr/>
        </p:nvPicPr>
        <p:blipFill>
          <a:blip r:embed="rId3">
            <a:alphaModFix/>
          </a:blip>
          <a:stretch>
            <a:fillRect/>
          </a:stretch>
        </p:blipFill>
        <p:spPr>
          <a:xfrm>
            <a:off x="671006" y="482100"/>
            <a:ext cx="7801988" cy="2667100"/>
          </a:xfrm>
          <a:prstGeom prst="rect">
            <a:avLst/>
          </a:prstGeom>
          <a:noFill/>
          <a:ln>
            <a:noFill/>
          </a:ln>
        </p:spPr>
      </p:pic>
      <p:sp>
        <p:nvSpPr>
          <p:cNvPr id="154" name="Google Shape;154;p22"/>
          <p:cNvSpPr txBox="1"/>
          <p:nvPr/>
        </p:nvSpPr>
        <p:spPr>
          <a:xfrm>
            <a:off x="0" y="0"/>
            <a:ext cx="9144000" cy="4821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000"/>
              </a:spcAft>
              <a:buNone/>
            </a:pPr>
            <a:r>
              <a:rPr lang="en" sz="2000" b="1">
                <a:solidFill>
                  <a:srgbClr val="FFFFFF"/>
                </a:solidFill>
                <a:latin typeface="Lato"/>
                <a:ea typeface="Lato"/>
                <a:cs typeface="Lato"/>
                <a:sym typeface="Lato"/>
              </a:rPr>
              <a:t>Rap and hip-hop became popular right after the PMRC was formed in 1985</a:t>
            </a:r>
            <a:endParaRPr sz="2000" b="1">
              <a:solidFill>
                <a:srgbClr val="FFFFFF"/>
              </a:solidFill>
              <a:latin typeface="Lato"/>
              <a:ea typeface="Lato"/>
              <a:cs typeface="Lato"/>
              <a:sym typeface="Lato"/>
            </a:endParaRPr>
          </a:p>
        </p:txBody>
      </p:sp>
      <p:pic>
        <p:nvPicPr>
          <p:cNvPr id="155" name="Google Shape;155;p22"/>
          <p:cNvPicPr preferRelativeResize="0"/>
          <p:nvPr/>
        </p:nvPicPr>
        <p:blipFill>
          <a:blip r:embed="rId4">
            <a:alphaModFix/>
          </a:blip>
          <a:stretch>
            <a:fillRect/>
          </a:stretch>
        </p:blipFill>
        <p:spPr>
          <a:xfrm>
            <a:off x="4995725" y="3192100"/>
            <a:ext cx="1755821" cy="1510224"/>
          </a:xfrm>
          <a:prstGeom prst="rect">
            <a:avLst/>
          </a:prstGeom>
          <a:noFill/>
          <a:ln>
            <a:noFill/>
          </a:ln>
        </p:spPr>
      </p:pic>
      <p:pic>
        <p:nvPicPr>
          <p:cNvPr id="156" name="Google Shape;156;p22"/>
          <p:cNvPicPr preferRelativeResize="0"/>
          <p:nvPr/>
        </p:nvPicPr>
        <p:blipFill>
          <a:blip r:embed="rId5">
            <a:alphaModFix/>
          </a:blip>
          <a:stretch>
            <a:fillRect/>
          </a:stretch>
        </p:blipFill>
        <p:spPr>
          <a:xfrm>
            <a:off x="6925625" y="3170650"/>
            <a:ext cx="1141727" cy="1510224"/>
          </a:xfrm>
          <a:prstGeom prst="rect">
            <a:avLst/>
          </a:prstGeom>
          <a:noFill/>
          <a:ln>
            <a:noFill/>
          </a:ln>
        </p:spPr>
      </p:pic>
      <p:pic>
        <p:nvPicPr>
          <p:cNvPr id="157" name="Google Shape;157;p22"/>
          <p:cNvPicPr preferRelativeResize="0"/>
          <p:nvPr/>
        </p:nvPicPr>
        <p:blipFill>
          <a:blip r:embed="rId6">
            <a:alphaModFix/>
          </a:blip>
          <a:stretch>
            <a:fillRect/>
          </a:stretch>
        </p:blipFill>
        <p:spPr>
          <a:xfrm>
            <a:off x="671025" y="3170650"/>
            <a:ext cx="1652240" cy="1510224"/>
          </a:xfrm>
          <a:prstGeom prst="rect">
            <a:avLst/>
          </a:prstGeom>
          <a:noFill/>
          <a:ln>
            <a:noFill/>
          </a:ln>
        </p:spPr>
      </p:pic>
      <p:pic>
        <p:nvPicPr>
          <p:cNvPr id="158" name="Google Shape;158;p22"/>
          <p:cNvPicPr preferRelativeResize="0"/>
          <p:nvPr/>
        </p:nvPicPr>
        <p:blipFill>
          <a:blip r:embed="rId7">
            <a:alphaModFix/>
          </a:blip>
          <a:stretch>
            <a:fillRect/>
          </a:stretch>
        </p:blipFill>
        <p:spPr>
          <a:xfrm>
            <a:off x="2541200" y="3192100"/>
            <a:ext cx="2265350" cy="1510234"/>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654</Words>
  <Application>Microsoft Office PowerPoint</Application>
  <PresentationFormat>On-screen Show (16:9)</PresentationFormat>
  <Paragraphs>64</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Raleway Thin</vt:lpstr>
      <vt:lpstr>Raleway</vt:lpstr>
      <vt:lpstr>Lato</vt:lpstr>
      <vt:lpstr>Streamline</vt:lpstr>
      <vt:lpstr>The PMRC Effects on Music Popularity</vt:lpstr>
      <vt:lpstr>Outline</vt:lpstr>
      <vt:lpstr>Hypothesis</vt:lpstr>
      <vt:lpstr>The Data  Weekly Hot 100 singles chart between 1958 and 2019, over 300,000 records Spotify, including song genres and an ‘explicit’ indicator, over 25,000 records I merged these 2 files together for my analysis I only used the top 75 songs to make the data manageable, about 14,000 records Raw data available here</vt:lpstr>
      <vt:lpstr>Assumptions</vt:lpstr>
      <vt:lpstr>Example genre lists for individual songs: </vt:lpstr>
      <vt:lpstr>Cool Graphs</vt:lpstr>
      <vt:lpstr>   </vt:lpstr>
      <vt:lpstr> </vt:lpstr>
      <vt:lpstr> </vt:lpstr>
      <vt:lpstr> The popularity of the songs in each of the genre groups by year was not normalized, so I used the Kruskal-Wallis and Mann-Whitney U tests to test my null hypothesis 1 The number of explicit vs not explicit songs by year was not normalized, so I used the Kruskal-Wallis and Mann-Whitney U tests to test my null hypothesis 2 Hot 100 lists - With 95% confidence, the popularity of rap, hip-hop and metal music increased dramatically after 1985, while pop and country stayed relatively steady Spotify - With 95% confidence, explicit music as defined by Spotify became significantly more popular after 1985</vt:lpstr>
      <vt:lpstr> The stakeholders who would benefit from this research would be record label executives, band managers, and the performers themselves.  It would give them insight into what is popular at a certain point in time.  Record label executives could sign performers and bands that make music that is more popular, and increase their profits  Band managers and performers could focus on more popular music to increase their profits as well  This research is very interesting to me because I love music and I am against the censorship of music.  Seeing explicit music become more popular after an attempt on censorship is very satisfying.</vt:lpstr>
      <vt:lpstr> Explicit music became significantly more popular after the PMRC was formed in 1985 Rap and Hip-Hop are more explicit on average than other types of music, especially after 1985 Because explicit music is more popular after 1985,  sales of explicit music have significantly increased since then</vt:lpstr>
      <vt:lpstr>Questions?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PMRC Effects on Music Popularity</dc:title>
  <dc:creator>Steve</dc:creator>
  <cp:lastModifiedBy>Steve</cp:lastModifiedBy>
  <cp:revision>1</cp:revision>
  <dcterms:modified xsi:type="dcterms:W3CDTF">2020-08-14T19:43:00Z</dcterms:modified>
</cp:coreProperties>
</file>